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1.jpg" ContentType="image/png"/>
  <Override PartName="/ppt/media/image33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4" r:id="rId1"/>
    <p:sldMasterId id="2147483835" r:id="rId2"/>
    <p:sldMasterId id="2147483836" r:id="rId3"/>
    <p:sldMasterId id="2147483837" r:id="rId4"/>
    <p:sldMasterId id="2147483838" r:id="rId5"/>
    <p:sldMasterId id="2147483840" r:id="rId6"/>
  </p:sldMasterIdLst>
  <p:notesMasterIdLst>
    <p:notesMasterId r:id="rId33"/>
  </p:notesMasterIdLst>
  <p:sldIdLst>
    <p:sldId id="256" r:id="rId7"/>
    <p:sldId id="257" r:id="rId8"/>
    <p:sldId id="258" r:id="rId9"/>
    <p:sldId id="323" r:id="rId10"/>
    <p:sldId id="259" r:id="rId11"/>
    <p:sldId id="299" r:id="rId12"/>
    <p:sldId id="318" r:id="rId13"/>
    <p:sldId id="262" r:id="rId14"/>
    <p:sldId id="304" r:id="rId15"/>
    <p:sldId id="305" r:id="rId16"/>
    <p:sldId id="300" r:id="rId17"/>
    <p:sldId id="324" r:id="rId18"/>
    <p:sldId id="309" r:id="rId19"/>
    <p:sldId id="311" r:id="rId20"/>
    <p:sldId id="313" r:id="rId21"/>
    <p:sldId id="315" r:id="rId22"/>
    <p:sldId id="317" r:id="rId23"/>
    <p:sldId id="310" r:id="rId24"/>
    <p:sldId id="302" r:id="rId25"/>
    <p:sldId id="319" r:id="rId26"/>
    <p:sldId id="321" r:id="rId27"/>
    <p:sldId id="325" r:id="rId28"/>
    <p:sldId id="322" r:id="rId29"/>
    <p:sldId id="293" r:id="rId30"/>
    <p:sldId id="294" r:id="rId31"/>
    <p:sldId id="296" r:id="rId32"/>
  </p:sldIdLst>
  <p:sldSz cx="12192000" cy="6858000"/>
  <p:notesSz cx="6858000" cy="9144000"/>
  <p:embeddedFontLst>
    <p:embeddedFont>
      <p:font typeface="Copperplate Gothic Bold" panose="020E0705020206020404" pitchFamily="34" charset="0"/>
      <p:regular r:id="rId34"/>
    </p:embeddedFont>
    <p:embeddedFont>
      <p:font typeface="Bauhaus 93" panose="04030905020B02020C02" pitchFamily="82" charset="0"/>
      <p:regular r:id="rId35"/>
    </p:embeddedFont>
    <p:embeddedFont>
      <p:font typeface="Kalam" panose="020B060402020202020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  <p:embeddedFont>
      <p:font typeface="Arial Rounded MT Bold" panose="020F0704030504030204" pitchFamily="34" charset="0"/>
      <p:regular r:id="rId46"/>
    </p:embeddedFont>
    <p:embeddedFont>
      <p:font typeface="Harlow Solid Italic" panose="04030604020F02020D02" pitchFamily="82" charset="0"/>
      <p: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Lora" panose="020B0604020202020204" charset="0"/>
      <p:regular r:id="rId52"/>
      <p:bold r:id="rId53"/>
      <p:italic r:id="rId54"/>
      <p:boldItalic r:id="rId55"/>
    </p:embeddedFont>
    <p:embeddedFont>
      <p:font typeface="Engravers MT" panose="02090707080505020304" pitchFamily="18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A6A"/>
    <a:srgbClr val="372A5A"/>
    <a:srgbClr val="CC00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748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80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51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23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87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98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048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666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04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37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944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423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665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228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76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03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07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62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2" name="Google Shape;522;p1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12"/>
          <p:cNvSpPr>
            <a:spLocks noGrp="1"/>
          </p:cNvSpPr>
          <p:nvPr>
            <p:ph type="pic" idx="2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7" name="Google Shape;527;p112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112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3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1" name="Google Shape;531;p113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113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4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114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114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5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6"/>
          <p:cNvSpPr>
            <a:spLocks noGrp="1"/>
          </p:cNvSpPr>
          <p:nvPr>
            <p:ph type="pic" idx="2"/>
          </p:nvPr>
        </p:nvSpPr>
        <p:spPr>
          <a:xfrm rot="325581">
            <a:off x="6213068" y="707958"/>
            <a:ext cx="4318000" cy="544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7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18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5" name="Google Shape;545;p118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9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1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2" name="Google Shape;642;p1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1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4" name="Google Shape;644;p1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1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1" name="Google Shape;651;p1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2" name="Google Shape;652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8" name="Google Shape;658;p1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9" name="Google Shape;659;p1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5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" name="Google Shape;676;p145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" name="Google Shape;677;p145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145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6"/>
          <p:cNvSpPr>
            <a:spLocks noGrp="1"/>
          </p:cNvSpPr>
          <p:nvPr>
            <p:ph type="pic" idx="2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" name="Google Shape;681;p146"/>
          <p:cNvSpPr txBox="1">
            <a:spLocks noGrp="1"/>
          </p:cNvSpPr>
          <p:nvPr>
            <p:ph type="body" idx="1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3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146"/>
          <p:cNvSpPr txBox="1">
            <a:spLocks noGrp="1"/>
          </p:cNvSpPr>
          <p:nvPr>
            <p:ph type="body" idx="4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146"/>
          <p:cNvSpPr txBox="1">
            <a:spLocks noGrp="1"/>
          </p:cNvSpPr>
          <p:nvPr>
            <p:ph type="body" idx="5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146"/>
          <p:cNvSpPr txBox="1">
            <a:spLocks noGrp="1"/>
          </p:cNvSpPr>
          <p:nvPr>
            <p:ph type="body" idx="6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146"/>
          <p:cNvSpPr txBox="1">
            <a:spLocks noGrp="1"/>
          </p:cNvSpPr>
          <p:nvPr>
            <p:ph type="body" idx="7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47"/>
          <p:cNvSpPr>
            <a:spLocks noGrp="1"/>
          </p:cNvSpPr>
          <p:nvPr>
            <p:ph type="pic" idx="2"/>
          </p:nvPr>
        </p:nvSpPr>
        <p:spPr>
          <a:xfrm>
            <a:off x="5838825" y="0"/>
            <a:ext cx="635317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" name="Google Shape;691;p14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" name="Google Shape;692;p148"/>
          <p:cNvSpPr>
            <a:spLocks noGrp="1"/>
          </p:cNvSpPr>
          <p:nvPr>
            <p:ph type="pic" idx="4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3" name="Google Shape;693;p148"/>
          <p:cNvSpPr>
            <a:spLocks noGrp="1"/>
          </p:cNvSpPr>
          <p:nvPr>
            <p:ph type="pic" idx="5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Blank">
  <p:cSld name="28_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>
            <a:spLocks noGrp="1"/>
          </p:cNvSpPr>
          <p:nvPr>
            <p:ph type="pic" idx="2"/>
          </p:nvPr>
        </p:nvSpPr>
        <p:spPr>
          <a:xfrm>
            <a:off x="7155543" y="1094392"/>
            <a:ext cx="5036457" cy="466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e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>
            <a:spLocks noGrp="1"/>
          </p:cNvSpPr>
          <p:nvPr>
            <p:ph type="pic" idx="2"/>
          </p:nvPr>
        </p:nvSpPr>
        <p:spPr>
          <a:xfrm>
            <a:off x="0" y="0"/>
            <a:ext cx="7200900" cy="6858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6007099" y="596900"/>
            <a:ext cx="5565423" cy="62611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ank">
  <p:cSld name="19_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917700" y="0"/>
            <a:ext cx="8356600" cy="6858000"/>
          </a:xfrm>
          <a:prstGeom prst="flowChartPreparat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Blank">
  <p:cSld name="22_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Blank">
  <p:cSld name="27_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>
            <a:spLocks noGrp="1"/>
          </p:cNvSpPr>
          <p:nvPr>
            <p:ph type="pic" idx="2"/>
          </p:nvPr>
        </p:nvSpPr>
        <p:spPr>
          <a:xfrm>
            <a:off x="609601" y="159657"/>
            <a:ext cx="4180114" cy="387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>
            <a:spLocks noGrp="1"/>
          </p:cNvSpPr>
          <p:nvPr>
            <p:ph type="pic" idx="2"/>
          </p:nvPr>
        </p:nvSpPr>
        <p:spPr>
          <a:xfrm>
            <a:off x="177800" y="100012"/>
            <a:ext cx="11836400" cy="6657976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Blank">
  <p:cSld name="26_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>
            <a:spLocks noGrp="1"/>
          </p:cNvSpPr>
          <p:nvPr>
            <p:ph type="pic" idx="2"/>
          </p:nvPr>
        </p:nvSpPr>
        <p:spPr>
          <a:xfrm>
            <a:off x="1756229" y="987879"/>
            <a:ext cx="8679542" cy="4882242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lank">
  <p:cSld name="20_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952500" y="0"/>
            <a:ext cx="7620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ank">
  <p:cSld name="18_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>
            <a:spLocks noGrp="1"/>
          </p:cNvSpPr>
          <p:nvPr>
            <p:ph type="pic" idx="2"/>
          </p:nvPr>
        </p:nvSpPr>
        <p:spPr>
          <a:xfrm>
            <a:off x="0" y="1638300"/>
            <a:ext cx="12192000" cy="5219700"/>
          </a:xfrm>
          <a:prstGeom prst="flowChartManualIn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flowChartPunchedCar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ank">
  <p:cSld name="17_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>
            <a:spLocks noGrp="1"/>
          </p:cNvSpPr>
          <p:nvPr>
            <p:ph type="pic" idx="2"/>
          </p:nvPr>
        </p:nvSpPr>
        <p:spPr>
          <a:xfrm>
            <a:off x="6845300" y="-754600"/>
            <a:ext cx="4864100" cy="48641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>
            <a:spLocks noGrp="1"/>
          </p:cNvSpPr>
          <p:nvPr>
            <p:ph type="pic" idx="3"/>
          </p:nvPr>
        </p:nvSpPr>
        <p:spPr>
          <a:xfrm flipH="1">
            <a:off x="286801" y="-476250"/>
            <a:ext cx="5898100" cy="56197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lank">
  <p:cSld name="15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>
            <a:spLocks noGrp="1"/>
          </p:cNvSpPr>
          <p:nvPr>
            <p:ph type="pic" idx="2"/>
          </p:nvPr>
        </p:nvSpPr>
        <p:spPr>
          <a:xfrm>
            <a:off x="-3441290" y="-7300451"/>
            <a:ext cx="19074580" cy="21458902"/>
          </a:xfrm>
          <a:prstGeom prst="mathMultiply">
            <a:avLst>
              <a:gd name="adj1" fmla="val 2352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lank">
  <p:cSld name="14_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isp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">
  <p:cSld name="13_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>
            <a:spLocks noGrp="1"/>
          </p:cNvSpPr>
          <p:nvPr>
            <p:ph type="pic" idx="2"/>
          </p:nvPr>
        </p:nvSpPr>
        <p:spPr>
          <a:xfrm>
            <a:off x="266700" y="0"/>
            <a:ext cx="6096000" cy="6858000"/>
          </a:xfrm>
          <a:prstGeom prst="irregularSeal1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6096000" cy="6858000"/>
          </a:xfrm>
          <a:prstGeom prst="flowChartInputOut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840000" cy="684000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>
            <a:spLocks noGrp="1"/>
          </p:cNvSpPr>
          <p:nvPr>
            <p:ph type="pic" idx="2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>
            <a:spLocks noGrp="1"/>
          </p:cNvSpPr>
          <p:nvPr>
            <p:ph type="pic" idx="2"/>
          </p:nvPr>
        </p:nvSpPr>
        <p:spPr>
          <a:xfrm>
            <a:off x="1641915" y="495766"/>
            <a:ext cx="9168960" cy="3895259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>
            <a:spLocks noGrp="1"/>
          </p:cNvSpPr>
          <p:nvPr>
            <p:ph type="pic" idx="2"/>
          </p:nvPr>
        </p:nvSpPr>
        <p:spPr>
          <a:xfrm>
            <a:off x="516030" y="361951"/>
            <a:ext cx="11302670" cy="465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6096000" cy="6858000"/>
          </a:xfrm>
          <a:prstGeom prst="star6">
            <a:avLst>
              <a:gd name="adj" fmla="val 28868"/>
              <a:gd name="hf" fmla="val 11547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>
            <a:spLocks noGrp="1"/>
          </p:cNvSpPr>
          <p:nvPr>
            <p:ph type="pic" idx="2"/>
          </p:nvPr>
        </p:nvSpPr>
        <p:spPr>
          <a:xfrm>
            <a:off x="304800" y="189000"/>
            <a:ext cx="6480000" cy="6480000"/>
          </a:xfrm>
          <a:prstGeom prst="star16">
            <a:avLst>
              <a:gd name="adj" fmla="val 37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>
            <a:spLocks noGrp="1"/>
          </p:cNvSpPr>
          <p:nvPr>
            <p:ph type="pic" idx="2"/>
          </p:nvPr>
        </p:nvSpPr>
        <p:spPr>
          <a:xfrm>
            <a:off x="0" y="285750"/>
            <a:ext cx="6096000" cy="6286500"/>
          </a:xfrm>
          <a:prstGeom prst="flowChartDecis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Blank">
  <p:cSld name="24_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ank">
  <p:cSld name="25_Blank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>
            <a:spLocks noGrp="1"/>
          </p:cNvSpPr>
          <p:nvPr>
            <p:ph type="pic" idx="2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Blank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p6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6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5" name="Google Shape;275;p6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6" name="Google Shape;27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3" name="Google Shape;283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6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67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67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67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8"/>
          <p:cNvSpPr>
            <a:spLocks noGrp="1"/>
          </p:cNvSpPr>
          <p:nvPr>
            <p:ph type="pic" idx="2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68"/>
          <p:cNvSpPr txBox="1">
            <a:spLocks noGrp="1"/>
          </p:cNvSpPr>
          <p:nvPr>
            <p:ph type="body" idx="1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68"/>
          <p:cNvSpPr txBox="1">
            <a:spLocks noGrp="1"/>
          </p:cNvSpPr>
          <p:nvPr>
            <p:ph type="body" idx="3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8"/>
          <p:cNvSpPr txBox="1">
            <a:spLocks noGrp="1"/>
          </p:cNvSpPr>
          <p:nvPr>
            <p:ph type="body" idx="4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8"/>
          <p:cNvSpPr txBox="1">
            <a:spLocks noGrp="1"/>
          </p:cNvSpPr>
          <p:nvPr>
            <p:ph type="body" idx="5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8"/>
          <p:cNvSpPr txBox="1">
            <a:spLocks noGrp="1"/>
          </p:cNvSpPr>
          <p:nvPr>
            <p:ph type="body" idx="6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8"/>
          <p:cNvSpPr txBox="1">
            <a:spLocks noGrp="1"/>
          </p:cNvSpPr>
          <p:nvPr>
            <p:ph type="body" idx="7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9"/>
          <p:cNvSpPr>
            <a:spLocks noGrp="1"/>
          </p:cNvSpPr>
          <p:nvPr>
            <p:ph type="pic" idx="2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69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9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70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70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1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71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71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>
            <a:spLocks noGrp="1"/>
          </p:cNvSpPr>
          <p:nvPr>
            <p:ph type="pic" idx="2"/>
          </p:nvPr>
        </p:nvSpPr>
        <p:spPr>
          <a:xfrm rot="325581">
            <a:off x="6213068" y="707958"/>
            <a:ext cx="4318000" cy="544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75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7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77"/>
          <p:cNvSpPr>
            <a:spLocks noGrp="1"/>
          </p:cNvSpPr>
          <p:nvPr>
            <p:ph type="pic" idx="4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77"/>
          <p:cNvSpPr>
            <a:spLocks noGrp="1"/>
          </p:cNvSpPr>
          <p:nvPr>
            <p:ph type="pic" idx="5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8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8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8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8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8" name="Google Shape;388;p8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8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0" name="Google Shape;390;p8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8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7" name="Google Shape;397;p8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8" name="Google Shape;398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8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8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9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9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2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p92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92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3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6" name="Google Shape;426;p93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93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5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6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4" name="Google Shape;434;p96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7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99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99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99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0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9" name="Google Shape;459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0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10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0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4" name="Google Shape;484;p10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10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6" name="Google Shape;486;p10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0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2" name="Google Shape;502;p10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0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10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0" name="Google Shape;510;p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5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1" name="Google Shape;341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5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5" name="Google Shape;595;p1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1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1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0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8.gif"/><Relationship Id="rId5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5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44.gif"/><Relationship Id="rId5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45.jpeg"/><Relationship Id="rId5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0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46.jpeg"/><Relationship Id="rId5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5.pn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51.jpeg"/><Relationship Id="rId5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52.jpeg"/><Relationship Id="rId5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89.xml"/><Relationship Id="rId7" Type="http://schemas.openxmlformats.org/officeDocument/2006/relationships/image" Target="../media/image3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areppim.com/stats/links_billionairexlists.htm" TargetMode="External"/><Relationship Id="rId13" Type="http://schemas.openxmlformats.org/officeDocument/2006/relationships/hyperlink" Target="https://shiny.rstudio.com/gallery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58.png"/><Relationship Id="rId12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9.xml"/><Relationship Id="rId6" Type="http://schemas.openxmlformats.org/officeDocument/2006/relationships/hyperlink" Target="https://www.myfreeslides.com/free-download/templates/" TargetMode="External"/><Relationship Id="rId11" Type="http://schemas.openxmlformats.org/officeDocument/2006/relationships/hyperlink" Target="https://r-graph-gallery.com/" TargetMode="External"/><Relationship Id="rId5" Type="http://schemas.openxmlformats.org/officeDocument/2006/relationships/image" Target="../media/image57.png"/><Relationship Id="rId10" Type="http://schemas.openxmlformats.org/officeDocument/2006/relationships/hyperlink" Target="https://data.worldbank.org/indicator/NY.GDP.MKTP.CD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data.worldbank.org/indicator/NY.GDP.MKTP.KD.Z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5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NY.GDP.MKTP.CD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ata.worldbank.org/indicator/NY.GDP.MKTP.KD.Z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11" Type="http://schemas.openxmlformats.org/officeDocument/2006/relationships/image" Target="../media/image30.jpeg"/><Relationship Id="rId5" Type="http://schemas.openxmlformats.org/officeDocument/2006/relationships/image" Target="../media/image22.png"/><Relationship Id="rId10" Type="http://schemas.openxmlformats.org/officeDocument/2006/relationships/image" Target="../media/image29.JPG"/><Relationship Id="rId4" Type="http://schemas.openxmlformats.org/officeDocument/2006/relationships/image" Target="../media/image7.pn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6.JPG"/><Relationship Id="rId5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3771" y="281354"/>
            <a:ext cx="1378634" cy="137863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 rot="10800000" flipH="1" flipV="1">
            <a:off x="576774" y="1622532"/>
            <a:ext cx="1143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lam" panose="020B0604020202020204" charset="0"/>
                <a:cs typeface="Kalam" panose="020B0604020202020204" charset="0"/>
              </a:rPr>
              <a:t>Data Science Project</a:t>
            </a:r>
            <a:endParaRPr lang="en-IN" sz="72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lam" panose="020B0604020202020204" charset="0"/>
              <a:cs typeface="Kalam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9974" y="4135927"/>
            <a:ext cx="586622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World of </a:t>
            </a:r>
          </a:p>
          <a:p>
            <a:pPr algn="ctr"/>
            <a:r>
              <a:rPr lang="en-US" sz="4800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4800" dirty="0" smtClean="0">
                <a:solidFill>
                  <a:srgbClr val="291A6A"/>
                </a:solidFill>
                <a:latin typeface="Harlow Solid Italic" panose="04030604020F02020D02" pitchFamily="82" charset="0"/>
              </a:rPr>
              <a:t>Rich</a:t>
            </a:r>
            <a:endParaRPr lang="en-IN" sz="4800" dirty="0">
              <a:solidFill>
                <a:srgbClr val="291A6A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2825" y="4346917"/>
            <a:ext cx="1294227" cy="119575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/>
          <p:cNvSpPr/>
          <p:nvPr/>
        </p:nvSpPr>
        <p:spPr>
          <a:xfrm>
            <a:off x="3770147" y="4346917"/>
            <a:ext cx="1195754" cy="1195754"/>
          </a:xfrm>
          <a:prstGeom prst="flowChartConnector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 flipH="1">
            <a:off x="3307757" y="5753661"/>
            <a:ext cx="587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pperplate Gothic Bold" panose="020E0705020206020404" pitchFamily="34" charset="0"/>
              </a:rPr>
              <a:t>Instructor: Dr. </a:t>
            </a:r>
            <a:r>
              <a:rPr lang="en-US" sz="2400" dirty="0" err="1" smtClean="0">
                <a:latin typeface="Copperplate Gothic Bold" panose="020E0705020206020404" pitchFamily="34" charset="0"/>
              </a:rPr>
              <a:t>Dootika</a:t>
            </a:r>
            <a:r>
              <a:rPr lang="en-US" sz="2400" dirty="0" smtClean="0">
                <a:latin typeface="Copperplate Gothic Bold" panose="020E0705020206020404" pitchFamily="34" charset="0"/>
              </a:rPr>
              <a:t> Vats</a:t>
            </a:r>
            <a:endParaRPr lang="en-IN" sz="2400" dirty="0">
              <a:latin typeface="Copperplate Gothic Bold" panose="020E07050202060204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11161"/>
            <a:ext cx="35591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Bauhaus 93" panose="04030905020B02020C02" pitchFamily="82" charset="0"/>
              </a:rPr>
              <a:t>Group 12</a:t>
            </a:r>
          </a:p>
          <a:p>
            <a:pPr algn="ctr"/>
            <a:endParaRPr lang="en-US" dirty="0" smtClean="0"/>
          </a:p>
          <a:p>
            <a:pPr algn="ctr"/>
            <a:r>
              <a:rPr lang="en-US" sz="1600" dirty="0" smtClean="0">
                <a:latin typeface="Engravers MT" panose="02090707080505020304" pitchFamily="18" charset="0"/>
              </a:rPr>
              <a:t>Om </a:t>
            </a:r>
            <a:r>
              <a:rPr lang="en-US" sz="1600" dirty="0" err="1" smtClean="0">
                <a:latin typeface="Engravers MT" panose="02090707080505020304" pitchFamily="18" charset="0"/>
              </a:rPr>
              <a:t>Shivam</a:t>
            </a:r>
            <a:r>
              <a:rPr lang="en-US" sz="1600" dirty="0" smtClean="0">
                <a:latin typeface="Engravers MT" panose="02090707080505020304" pitchFamily="18" charset="0"/>
              </a:rPr>
              <a:t> </a:t>
            </a:r>
            <a:r>
              <a:rPr lang="en-US" sz="1600" dirty="0" err="1" smtClean="0">
                <a:latin typeface="Engravers MT" panose="02090707080505020304" pitchFamily="18" charset="0"/>
              </a:rPr>
              <a:t>Verma</a:t>
            </a:r>
            <a:endParaRPr lang="en-US" sz="1600" dirty="0" smtClean="0">
              <a:latin typeface="Engravers MT" panose="02090707080505020304" pitchFamily="18" charset="0"/>
            </a:endParaRPr>
          </a:p>
          <a:p>
            <a:pPr algn="ctr"/>
            <a:r>
              <a:rPr lang="en-US" sz="1600" dirty="0" err="1" smtClean="0">
                <a:latin typeface="Engravers MT" panose="02090707080505020304" pitchFamily="18" charset="0"/>
              </a:rPr>
              <a:t>Amitesh</a:t>
            </a:r>
            <a:r>
              <a:rPr lang="en-US" sz="1600" dirty="0" smtClean="0">
                <a:latin typeface="Engravers MT" panose="02090707080505020304" pitchFamily="18" charset="0"/>
              </a:rPr>
              <a:t> Singh</a:t>
            </a:r>
          </a:p>
          <a:p>
            <a:pPr algn="ctr"/>
            <a:r>
              <a:rPr lang="en-US" sz="1600" dirty="0" err="1" smtClean="0">
                <a:latin typeface="Engravers MT" panose="02090707080505020304" pitchFamily="18" charset="0"/>
              </a:rPr>
              <a:t>Vikram</a:t>
            </a:r>
            <a:r>
              <a:rPr lang="en-US" sz="1600" dirty="0" smtClean="0">
                <a:latin typeface="Engravers MT" panose="02090707080505020304" pitchFamily="18" charset="0"/>
              </a:rPr>
              <a:t> Kumar</a:t>
            </a:r>
          </a:p>
          <a:p>
            <a:pPr algn="ctr"/>
            <a:r>
              <a:rPr lang="en-US" sz="1600" dirty="0" smtClean="0">
                <a:latin typeface="Engravers MT" panose="02090707080505020304" pitchFamily="18" charset="0"/>
              </a:rPr>
              <a:t>Niranjan Dey</a:t>
            </a:r>
            <a:endParaRPr lang="en-IN" sz="1600" dirty="0">
              <a:latin typeface="Engravers MT" panose="020907070805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03"/>
          <p:cNvSpPr/>
          <p:nvPr/>
        </p:nvSpPr>
        <p:spPr>
          <a:xfrm>
            <a:off x="5912129" y="5970393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03"/>
          <p:cNvSpPr txBox="1"/>
          <p:nvPr/>
        </p:nvSpPr>
        <p:spPr>
          <a:xfrm>
            <a:off x="420528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7" name="Google Shape;1057;p203"/>
          <p:cNvSpPr txBox="1"/>
          <p:nvPr/>
        </p:nvSpPr>
        <p:spPr>
          <a:xfrm>
            <a:off x="6298921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3559" y="364155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Challenges faced: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97" y="1557572"/>
            <a:ext cx="49555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There were missing values in the tables we scraped. Those were represented by different characters in different tables like “N/A”, “n/a”, “-” etc.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heading names were not uniform across the tables of various years.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were required to transform the data frames to get summary, create the various plots.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2498" y="412686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Solution: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6392" y="1557572"/>
            <a:ext cx="4955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transformed all the non integer values to NA values.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used select function in </a:t>
            </a:r>
            <a:r>
              <a:rPr lang="en-US" sz="1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dplyr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to transform column names. </a:t>
            </a: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had transformed the data frames a lot using </a:t>
            </a:r>
            <a:r>
              <a:rPr lang="en-US" sz="1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dplyr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09080" y="139134"/>
            <a:ext cx="11901267" cy="65800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225083" y="351692"/>
            <a:ext cx="6752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Final Data: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8207" y="2170201"/>
            <a:ext cx="3270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column headings are:</a:t>
            </a:r>
            <a:endParaRPr lang="en-IN" sz="16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lvl="6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Name</a:t>
            </a:r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lvl="6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Age</a:t>
            </a:r>
            <a:endParaRPr 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lvl="6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Net worth (in billion $US)</a:t>
            </a:r>
          </a:p>
          <a:p>
            <a:pPr marL="285750" lvl="6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Source of wealth</a:t>
            </a:r>
          </a:p>
          <a:p>
            <a:pPr marL="285750" lvl="6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Citizenship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115" y="1800666"/>
            <a:ext cx="7117283" cy="468454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4115" y="1125117"/>
            <a:ext cx="8300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data consists of a list of 10 data frames of the years 2011-2021 except 2020 (not available due to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Covid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). Each data frame has 5 columns and 500 rows. </a:t>
            </a:r>
          </a:p>
          <a:p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2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16" name="Google Shape;1316;p217" descr="Boo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39" y="34754"/>
            <a:ext cx="1430709" cy="143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2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217"/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17"/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17"/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2" name="Google Shape;1322;p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2246" y="5436975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14794" y="1408218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217"/>
          <p:cNvSpPr txBox="1"/>
          <p:nvPr/>
        </p:nvSpPr>
        <p:spPr>
          <a:xfrm>
            <a:off x="523325" y="1704767"/>
            <a:ext cx="10970548" cy="310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800" b="1" i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Interesting Questions </a:t>
            </a:r>
          </a:p>
          <a:p>
            <a:pPr lvl="0" algn="ctr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800" b="1" i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</a:t>
            </a:r>
          </a:p>
          <a:p>
            <a:pPr lvl="0" algn="ctr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800" b="1" i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Related Plots</a:t>
            </a:r>
            <a:endParaRPr sz="4800" b="1" i="1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1" name="Google Shape;1461;p217"/>
          <p:cNvSpPr/>
          <p:nvPr/>
        </p:nvSpPr>
        <p:spPr>
          <a:xfrm>
            <a:off x="7921180" y="4443061"/>
            <a:ext cx="25019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p217" descr="Open quotation mar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8965931" y="503946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2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14068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59" y="558446"/>
            <a:ext cx="11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Raleway" panose="020B0604020202020204" charset="0"/>
              </a:rPr>
              <a:t>Which industry to choose to become a Billionaire?</a:t>
            </a:r>
            <a:endParaRPr lang="en-IN" sz="36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7" y="1343857"/>
            <a:ext cx="5845045" cy="3019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807" y="4818275"/>
            <a:ext cx="1054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Finance and Retail were the wealthiest industries until Technology overtook them in the recent years.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643010" y="1343857"/>
            <a:ext cx="4812363" cy="301958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 rot="21326659">
            <a:off x="4963291" y="5700526"/>
            <a:ext cx="6386733" cy="66118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78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-14068"/>
            <a:ext cx="12192000" cy="685800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11015" y="71409"/>
            <a:ext cx="10269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Which place produces </a:t>
            </a:r>
            <a:r>
              <a:rPr lang="en-US" sz="3600" b="1" dirty="0" smtClean="0">
                <a:solidFill>
                  <a:schemeClr val="bg1"/>
                </a:solidFill>
                <a:latin typeface="Raleway" panose="020B0604020202020204" charset="0"/>
              </a:rPr>
              <a:t>the </a:t>
            </a:r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most Billionaires?</a:t>
            </a:r>
            <a:endParaRPr lang="en-IN" sz="36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963" y="956603"/>
            <a:ext cx="5205046" cy="26978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187495" y="3974833"/>
            <a:ext cx="5205046" cy="262291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187495" y="927218"/>
            <a:ext cx="5205046" cy="267095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07963" y="3840480"/>
            <a:ext cx="5205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China has high Number of billionaires but average Net worth is low.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 some of the European countries, there are less number of billionaires but they own more than average.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Africa turns out to have least number of billionaires.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3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14067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97627" y="558446"/>
            <a:ext cx="886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Top 10 Billionaires Race: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3213" y="1405413"/>
            <a:ext cx="5683347" cy="334946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061982" y="1405413"/>
            <a:ext cx="4206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Generally, everyone’s net worth has grown in the past 10 years.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Some like Elon Musk and Jeff Bezos jumped to the top positions in recent time.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20415778">
            <a:off x="4772940" y="4672229"/>
            <a:ext cx="6165921" cy="7048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88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83559" y="564948"/>
            <a:ext cx="115084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bg1"/>
                </a:solidFill>
                <a:latin typeface="Raleway" panose="020B0604020202020204" charset="0"/>
              </a:rPr>
              <a:t>Distribution of Net worth among top 500 Billionaires:</a:t>
            </a:r>
            <a:endParaRPr lang="en-IN" sz="35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6258" y="1195890"/>
            <a:ext cx="7610622" cy="367153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353531" y="5175198"/>
            <a:ext cx="92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net worth decreases exponentially as we go to the higher rank.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top 20-25 ranks have much more net worth than the rest.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03"/>
          <p:cNvSpPr/>
          <p:nvPr/>
        </p:nvSpPr>
        <p:spPr>
          <a:xfrm>
            <a:off x="5912129" y="5970393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03"/>
          <p:cNvSpPr txBox="1"/>
          <p:nvPr/>
        </p:nvSpPr>
        <p:spPr>
          <a:xfrm>
            <a:off x="420528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7" name="Google Shape;1057;p203"/>
          <p:cNvSpPr txBox="1"/>
          <p:nvPr/>
        </p:nvSpPr>
        <p:spPr>
          <a:xfrm>
            <a:off x="6298921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42204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63234" y="558917"/>
            <a:ext cx="1110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Raleway" panose="020B0604020202020204" charset="0"/>
              </a:rPr>
              <a:t>Wealth of worlds 10 richest Doubled in Pandemic</a:t>
            </a:r>
            <a:endParaRPr lang="en-IN" sz="36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7493" y="1330463"/>
            <a:ext cx="7726169" cy="38183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85665" y="5387337"/>
            <a:ext cx="106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This plot clearly indicates 1.5 to 2 times increase in the wealth of top 10 Billionaires.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rot="17763545">
            <a:off x="8469585" y="3015756"/>
            <a:ext cx="4060945" cy="507554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912129" y="5965217"/>
            <a:ext cx="5326464" cy="66118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2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-14067"/>
            <a:ext cx="12192000" cy="685800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25083" y="71409"/>
            <a:ext cx="943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Distribution of age of the Billionaires: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77243" y="1287377"/>
            <a:ext cx="5317587" cy="345343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25082" y="1287377"/>
            <a:ext cx="5533041" cy="3453435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25082" y="5036234"/>
            <a:ext cx="1116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ages of the top 500 billionaires has roughly remain the same for last 10 years.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Most of them belong to 40-80 age group.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2191" y="5726108"/>
            <a:ext cx="8229600" cy="47774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03"/>
          <p:cNvSpPr/>
          <p:nvPr/>
        </p:nvSpPr>
        <p:spPr>
          <a:xfrm>
            <a:off x="5912129" y="5970393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03"/>
          <p:cNvSpPr txBox="1"/>
          <p:nvPr/>
        </p:nvSpPr>
        <p:spPr>
          <a:xfrm>
            <a:off x="420528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7" name="Google Shape;1057;p203"/>
          <p:cNvSpPr txBox="1"/>
          <p:nvPr/>
        </p:nvSpPr>
        <p:spPr>
          <a:xfrm>
            <a:off x="6298921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14068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3559" y="558446"/>
            <a:ext cx="113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" panose="020B0604020202020204" charset="0"/>
              </a:rPr>
              <a:t>R</a:t>
            </a:r>
            <a:r>
              <a:rPr lang="en-US" sz="3200" b="1" dirty="0" smtClean="0">
                <a:solidFill>
                  <a:schemeClr val="bg1"/>
                </a:solidFill>
                <a:latin typeface="Raleway" panose="020B0604020202020204" charset="0"/>
              </a:rPr>
              <a:t>elation between Number of Billionaires and Population</a:t>
            </a:r>
            <a:endParaRPr lang="en-IN" sz="32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3983" y="1377272"/>
            <a:ext cx="7801876" cy="396667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71959" y="5475359"/>
            <a:ext cx="1068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is no significant relation between Number of Billionaires and 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Population.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98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98"/>
          <p:cNvSpPr txBox="1"/>
          <p:nvPr/>
        </p:nvSpPr>
        <p:spPr>
          <a:xfrm>
            <a:off x="5324576" y="2657475"/>
            <a:ext cx="6253875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lang="en-GB" sz="648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Presentation Main Points</a:t>
            </a:r>
            <a:endParaRPr/>
          </a:p>
        </p:txBody>
      </p:sp>
      <p:sp>
        <p:nvSpPr>
          <p:cNvPr id="983" name="Google Shape;983;p198"/>
          <p:cNvSpPr txBox="1"/>
          <p:nvPr/>
        </p:nvSpPr>
        <p:spPr>
          <a:xfrm>
            <a:off x="600075" y="1551685"/>
            <a:ext cx="5200856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this Project?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</a:t>
            </a:r>
            <a:r>
              <a:rPr lang="en-GB" sz="3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Data</a:t>
            </a:r>
            <a:endParaRPr dirty="0" smtClean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Challenges Faced</a:t>
            </a:r>
            <a:endParaRPr dirty="0" smtClean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Interesting Questions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Shiny R App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32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lang="en-GB" sz="3200" b="1" dirty="0" smtClean="0">
                <a:solidFill>
                  <a:srgbClr val="FFFFFF"/>
                </a:solidFill>
                <a:latin typeface="Raleway"/>
                <a:sym typeface="Raleway"/>
              </a:rPr>
              <a:t> References</a:t>
            </a:r>
            <a:endParaRPr dirty="0"/>
          </a:p>
          <a:p>
            <a:pPr marL="2857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 sz="32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4" name="Google Shape;984;p198"/>
          <p:cNvSpPr/>
          <p:nvPr/>
        </p:nvSpPr>
        <p:spPr>
          <a:xfrm>
            <a:off x="7451186" y="4643437"/>
            <a:ext cx="266700" cy="26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98"/>
          <p:cNvSpPr/>
          <p:nvPr/>
        </p:nvSpPr>
        <p:spPr>
          <a:xfrm>
            <a:off x="7820472" y="4643437"/>
            <a:ext cx="266700" cy="26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98"/>
          <p:cNvSpPr/>
          <p:nvPr/>
        </p:nvSpPr>
        <p:spPr>
          <a:xfrm>
            <a:off x="8184814" y="4643437"/>
            <a:ext cx="266700" cy="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982" y="1327932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98"/>
          <p:cNvSpPr/>
          <p:nvPr/>
        </p:nvSpPr>
        <p:spPr>
          <a:xfrm rot="-1944089">
            <a:off x="8157217" y="1346048"/>
            <a:ext cx="515725" cy="41127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98"/>
          <p:cNvSpPr/>
          <p:nvPr/>
        </p:nvSpPr>
        <p:spPr>
          <a:xfrm rot="-1944089">
            <a:off x="8415266" y="1169185"/>
            <a:ext cx="222583" cy="1793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0" name="Google Shape;990;p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354153">
            <a:off x="9814682" y="4711341"/>
            <a:ext cx="2044907" cy="252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83559" y="558446"/>
            <a:ext cx="113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" panose="020B0604020202020204" charset="0"/>
              </a:rPr>
              <a:t>R</a:t>
            </a:r>
            <a:r>
              <a:rPr lang="en-US" sz="3200" b="1" dirty="0" smtClean="0">
                <a:solidFill>
                  <a:schemeClr val="bg1"/>
                </a:solidFill>
                <a:latin typeface="Raleway" panose="020B0604020202020204" charset="0"/>
              </a:rPr>
              <a:t>elation between Number of Billionaires and GDP</a:t>
            </a:r>
            <a:endParaRPr lang="en-IN" sz="32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43983" y="1377272"/>
            <a:ext cx="7801876" cy="396667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71959" y="5475359"/>
            <a:ext cx="1068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is a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positive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relation between Number of Billionaires and 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GDP.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0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83560" y="558446"/>
            <a:ext cx="9642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" panose="020B0604020202020204" charset="0"/>
              </a:rPr>
              <a:t>R</a:t>
            </a:r>
            <a:r>
              <a:rPr lang="en-US" sz="3200" b="1" dirty="0" smtClean="0">
                <a:solidFill>
                  <a:schemeClr val="bg1"/>
                </a:solidFill>
                <a:latin typeface="Raleway" panose="020B0604020202020204" charset="0"/>
              </a:rPr>
              <a:t>elation between Billionaires Last change YTD and GDP Growth Rate</a:t>
            </a:r>
            <a:endParaRPr lang="en-IN" sz="32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58776" y="1679207"/>
            <a:ext cx="7801876" cy="396667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55090" y="5830203"/>
            <a:ext cx="1068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seems to be no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relation between 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Billionaires last change YTD 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GDPGR.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2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16" name="Google Shape;1316;p217" descr="Boo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39" y="34754"/>
            <a:ext cx="1430709" cy="143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2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217"/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17"/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17"/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2" name="Google Shape;1322;p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2246" y="5436975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14794" y="1408218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217"/>
          <p:cNvSpPr txBox="1"/>
          <p:nvPr/>
        </p:nvSpPr>
        <p:spPr>
          <a:xfrm>
            <a:off x="523325" y="1704767"/>
            <a:ext cx="10970548" cy="310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4800"/>
            </a:pPr>
            <a:r>
              <a:rPr lang="en-US" sz="4800" b="1" i="1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Shiny R App</a:t>
            </a:r>
            <a:endParaRPr sz="4800" b="1" i="1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1" name="Google Shape;1461;p217"/>
          <p:cNvSpPr/>
          <p:nvPr/>
        </p:nvSpPr>
        <p:spPr>
          <a:xfrm>
            <a:off x="7921180" y="4443061"/>
            <a:ext cx="25019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p217" descr="Open quotation mar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8965931" y="503946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7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Shiny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49525" y="0"/>
            <a:ext cx="709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7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34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234"/>
          <p:cNvSpPr txBox="1"/>
          <p:nvPr/>
        </p:nvSpPr>
        <p:spPr>
          <a:xfrm>
            <a:off x="2079441" y="1386230"/>
            <a:ext cx="9667081" cy="481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D8D8D8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Finance and Retail were the wealthiest industries until Technology overtook them in the recent years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US" sz="1800" dirty="0" smtClean="0"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China has high Number of billionaires but average Net worth is low.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some of the European countries, there are less number of billionaires but they own more than average.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Africa turns out to have least number of billionaires.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Generally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top 10 Billionaire’s 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net worth has grown in the past 10 years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Some like Elon Musk and Jeff Bezos jumped to the top positions in recent time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net worth decreases exponentially as we go to the higher rank.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top 20-25 ranks have much more net worth than the rest.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plot clearly indicates 1.5 to 2 times increase in the wealth of top 10 Billionaires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ages of the top 500 billionaires has roughly remain the same for last 10 years.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Most of them belong to 40-80 age 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group.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is no significant relation between Number of Billionaires and Population.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is a positive relation between Number of Billionaires and GDP.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There seems to be no relation between Billionaires last change YTD and GDPGR</a:t>
            </a:r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Wingdings" panose="05000000000000000000" pitchFamily="2" charset="2"/>
              <a:buChar char="Ø"/>
            </a:pPr>
            <a:endParaRPr sz="1800" dirty="0">
              <a:latin typeface="Arial Rounded MT Bold" panose="020F0704030504030204" pitchFamily="34" charset="0"/>
            </a:endParaRPr>
          </a:p>
        </p:txBody>
      </p:sp>
      <p:sp>
        <p:nvSpPr>
          <p:cNvPr id="1787" name="Google Shape;1787;p234"/>
          <p:cNvSpPr txBox="1"/>
          <p:nvPr/>
        </p:nvSpPr>
        <p:spPr>
          <a:xfrm>
            <a:off x="1475511" y="422343"/>
            <a:ext cx="4987415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lang="en-GB" sz="5400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sz="5400" b="0" i="0" u="none" strike="noStrike" cap="none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34"/>
          <p:cNvSpPr/>
          <p:nvPr/>
        </p:nvSpPr>
        <p:spPr>
          <a:xfrm>
            <a:off x="1776000" y="-2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234"/>
          <p:cNvSpPr/>
          <p:nvPr/>
        </p:nvSpPr>
        <p:spPr>
          <a:xfrm>
            <a:off x="10272000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234"/>
          <p:cNvSpPr/>
          <p:nvPr/>
        </p:nvSpPr>
        <p:spPr>
          <a:xfrm>
            <a:off x="1115140" y="3508137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234"/>
          <p:cNvSpPr/>
          <p:nvPr/>
        </p:nvSpPr>
        <p:spPr>
          <a:xfrm>
            <a:off x="868048" y="3181908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2" name="Google Shape;1792;p234"/>
          <p:cNvGrpSpPr/>
          <p:nvPr/>
        </p:nvGrpSpPr>
        <p:grpSpPr>
          <a:xfrm>
            <a:off x="384611" y="397077"/>
            <a:ext cx="1695068" cy="1960656"/>
            <a:chOff x="9876910" y="158289"/>
            <a:chExt cx="1972973" cy="2282104"/>
          </a:xfrm>
        </p:grpSpPr>
        <p:sp>
          <p:nvSpPr>
            <p:cNvPr id="1793" name="Google Shape;1793;p234"/>
            <p:cNvSpPr/>
            <p:nvPr/>
          </p:nvSpPr>
          <p:spPr>
            <a:xfrm>
              <a:off x="10704286" y="1920186"/>
              <a:ext cx="90920" cy="454602"/>
            </a:xfrm>
            <a:custGeom>
              <a:avLst/>
              <a:gdLst/>
              <a:ahLst/>
              <a:cxnLst/>
              <a:rect l="l" t="t" r="r" b="b"/>
              <a:pathLst>
                <a:path w="90920" h="454602" extrusionOk="0">
                  <a:moveTo>
                    <a:pt x="127289" y="20144"/>
                  </a:moveTo>
                  <a:cubicBezTo>
                    <a:pt x="54552" y="-61684"/>
                    <a:pt x="0" y="129249"/>
                    <a:pt x="0" y="174709"/>
                  </a:cubicBezTo>
                  <a:cubicBezTo>
                    <a:pt x="0" y="256537"/>
                    <a:pt x="136381" y="365642"/>
                    <a:pt x="145473" y="256537"/>
                  </a:cubicBezTo>
                  <a:cubicBezTo>
                    <a:pt x="154565" y="174709"/>
                    <a:pt x="72736" y="247445"/>
                    <a:pt x="63644" y="274721"/>
                  </a:cubicBezTo>
                  <a:cubicBezTo>
                    <a:pt x="27276" y="365642"/>
                    <a:pt x="72736" y="483838"/>
                    <a:pt x="154565" y="529299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34"/>
            <p:cNvSpPr/>
            <p:nvPr/>
          </p:nvSpPr>
          <p:spPr>
            <a:xfrm>
              <a:off x="10974614" y="1894870"/>
              <a:ext cx="272761" cy="545523"/>
            </a:xfrm>
            <a:custGeom>
              <a:avLst/>
              <a:gdLst/>
              <a:ahLst/>
              <a:cxnLst/>
              <a:rect l="l" t="t" r="r" b="b"/>
              <a:pathLst>
                <a:path w="272761" h="545522" extrusionOk="0">
                  <a:moveTo>
                    <a:pt x="56986" y="0"/>
                  </a:moveTo>
                  <a:cubicBezTo>
                    <a:pt x="29710" y="81828"/>
                    <a:pt x="-61210" y="254577"/>
                    <a:pt x="66078" y="300038"/>
                  </a:cubicBezTo>
                  <a:cubicBezTo>
                    <a:pt x="202459" y="345498"/>
                    <a:pt x="147907" y="154565"/>
                    <a:pt x="84262" y="300038"/>
                  </a:cubicBezTo>
                  <a:cubicBezTo>
                    <a:pt x="75170" y="327314"/>
                    <a:pt x="66078" y="409142"/>
                    <a:pt x="84262" y="436418"/>
                  </a:cubicBezTo>
                  <a:cubicBezTo>
                    <a:pt x="120630" y="481879"/>
                    <a:pt x="166091" y="445510"/>
                    <a:pt x="202459" y="454602"/>
                  </a:cubicBezTo>
                  <a:cubicBezTo>
                    <a:pt x="102446" y="427326"/>
                    <a:pt x="138815" y="627351"/>
                    <a:pt x="302471" y="590983"/>
                  </a:cubicBez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34"/>
            <p:cNvSpPr/>
            <p:nvPr/>
          </p:nvSpPr>
          <p:spPr>
            <a:xfrm>
              <a:off x="10422433" y="649260"/>
              <a:ext cx="909205" cy="1181966"/>
            </a:xfrm>
            <a:custGeom>
              <a:avLst/>
              <a:gdLst/>
              <a:ahLst/>
              <a:cxnLst/>
              <a:rect l="l" t="t" r="r" b="b"/>
              <a:pathLst>
                <a:path w="909204" h="1181966" extrusionOk="0">
                  <a:moveTo>
                    <a:pt x="936481" y="472786"/>
                  </a:moveTo>
                  <a:cubicBezTo>
                    <a:pt x="936481" y="663719"/>
                    <a:pt x="827376" y="818284"/>
                    <a:pt x="672811" y="900113"/>
                  </a:cubicBezTo>
                  <a:lnTo>
                    <a:pt x="672811" y="1100138"/>
                  </a:lnTo>
                  <a:cubicBezTo>
                    <a:pt x="672811" y="1172874"/>
                    <a:pt x="618259" y="1227426"/>
                    <a:pt x="545523" y="1227426"/>
                  </a:cubicBezTo>
                  <a:lnTo>
                    <a:pt x="390958" y="1227426"/>
                  </a:lnTo>
                  <a:cubicBezTo>
                    <a:pt x="318222" y="1227426"/>
                    <a:pt x="263669" y="1172874"/>
                    <a:pt x="263669" y="1100138"/>
                  </a:cubicBezTo>
                  <a:lnTo>
                    <a:pt x="263669" y="900113"/>
                  </a:lnTo>
                  <a:cubicBezTo>
                    <a:pt x="109105" y="827376"/>
                    <a:pt x="0" y="663719"/>
                    <a:pt x="0" y="472786"/>
                  </a:cubicBezTo>
                  <a:cubicBezTo>
                    <a:pt x="0" y="209117"/>
                    <a:pt x="209117" y="0"/>
                    <a:pt x="463694" y="0"/>
                  </a:cubicBezTo>
                  <a:cubicBezTo>
                    <a:pt x="718272" y="0"/>
                    <a:pt x="936481" y="209117"/>
                    <a:pt x="936481" y="47278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34"/>
            <p:cNvSpPr/>
            <p:nvPr/>
          </p:nvSpPr>
          <p:spPr>
            <a:xfrm>
              <a:off x="10595182" y="1694845"/>
              <a:ext cx="545523" cy="272761"/>
            </a:xfrm>
            <a:custGeom>
              <a:avLst/>
              <a:gdLst/>
              <a:ahLst/>
              <a:cxnLst/>
              <a:rect l="l" t="t" r="r" b="b"/>
              <a:pathLst>
                <a:path w="545522" h="272761" extrusionOk="0">
                  <a:moveTo>
                    <a:pt x="0" y="0"/>
                  </a:moveTo>
                  <a:lnTo>
                    <a:pt x="600075" y="0"/>
                  </a:lnTo>
                  <a:lnTo>
                    <a:pt x="600075" y="309130"/>
                  </a:lnTo>
                  <a:lnTo>
                    <a:pt x="0" y="309130"/>
                  </a:lnTo>
                  <a:close/>
                </a:path>
              </a:pathLst>
            </a:custGeom>
            <a:solidFill>
              <a:schemeClr val="dk1"/>
            </a:solidFill>
            <a:ln w="993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34"/>
            <p:cNvSpPr/>
            <p:nvPr/>
          </p:nvSpPr>
          <p:spPr>
            <a:xfrm>
              <a:off x="10595182" y="1849410"/>
              <a:ext cx="545523" cy="90920"/>
            </a:xfrm>
            <a:custGeom>
              <a:avLst/>
              <a:gdLst/>
              <a:ahLst/>
              <a:cxnLst/>
              <a:rect l="l" t="t" r="r" b="b"/>
              <a:pathLst>
                <a:path w="545522" h="120000" extrusionOk="0">
                  <a:moveTo>
                    <a:pt x="0" y="0"/>
                  </a:moveTo>
                  <a:lnTo>
                    <a:pt x="600075" y="0"/>
                  </a:lnTo>
                </a:path>
              </a:pathLst>
            </a:custGeom>
            <a:noFill/>
            <a:ln w="545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34"/>
            <p:cNvSpPr/>
            <p:nvPr/>
          </p:nvSpPr>
          <p:spPr>
            <a:xfrm>
              <a:off x="9940554" y="1549372"/>
              <a:ext cx="363682" cy="90920"/>
            </a:xfrm>
            <a:custGeom>
              <a:avLst/>
              <a:gdLst/>
              <a:ahLst/>
              <a:cxnLst/>
              <a:rect l="l" t="t" r="r" b="b"/>
              <a:pathLst>
                <a:path w="363681" h="90920" extrusionOk="0">
                  <a:moveTo>
                    <a:pt x="436418" y="0"/>
                  </a:moveTo>
                  <a:cubicBezTo>
                    <a:pt x="400050" y="9092"/>
                    <a:pt x="0" y="109104"/>
                    <a:pt x="0" y="109104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34"/>
            <p:cNvSpPr/>
            <p:nvPr/>
          </p:nvSpPr>
          <p:spPr>
            <a:xfrm>
              <a:off x="9876910" y="994757"/>
              <a:ext cx="272761" cy="9092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300038" y="72000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34"/>
            <p:cNvSpPr/>
            <p:nvPr/>
          </p:nvSpPr>
          <p:spPr>
            <a:xfrm>
              <a:off x="10095119" y="403774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336406" y="21820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34"/>
            <p:cNvSpPr/>
            <p:nvPr/>
          </p:nvSpPr>
          <p:spPr>
            <a:xfrm>
              <a:off x="10858851" y="158289"/>
              <a:ext cx="90920" cy="181841"/>
            </a:xfrm>
            <a:custGeom>
              <a:avLst/>
              <a:gdLst/>
              <a:ahLst/>
              <a:cxnLst/>
              <a:rect l="l" t="t" r="r" b="b"/>
              <a:pathLst>
                <a:path w="120000" h="181840" extrusionOk="0">
                  <a:moveTo>
                    <a:pt x="0" y="263669"/>
                  </a:moveTo>
                  <a:lnTo>
                    <a:pt x="0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34"/>
            <p:cNvSpPr/>
            <p:nvPr/>
          </p:nvSpPr>
          <p:spPr>
            <a:xfrm>
              <a:off x="11358914" y="394682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245485"/>
                  </a:moveTo>
                  <a:lnTo>
                    <a:pt x="327314" y="0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34"/>
            <p:cNvSpPr/>
            <p:nvPr/>
          </p:nvSpPr>
          <p:spPr>
            <a:xfrm>
              <a:off x="11577123" y="1085678"/>
              <a:ext cx="272761" cy="90920"/>
            </a:xfrm>
            <a:custGeom>
              <a:avLst/>
              <a:gdLst/>
              <a:ahLst/>
              <a:cxnLst/>
              <a:rect l="l" t="t" r="r" b="b"/>
              <a:pathLst>
                <a:path w="272761" h="120000" extrusionOk="0">
                  <a:moveTo>
                    <a:pt x="0" y="0"/>
                  </a:moveTo>
                  <a:cubicBezTo>
                    <a:pt x="18184" y="12000"/>
                    <a:pt x="281853" y="0"/>
                    <a:pt x="281853" y="0"/>
                  </a:cubicBez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34"/>
            <p:cNvSpPr/>
            <p:nvPr/>
          </p:nvSpPr>
          <p:spPr>
            <a:xfrm>
              <a:off x="11404374" y="1476636"/>
              <a:ext cx="272761" cy="181841"/>
            </a:xfrm>
            <a:custGeom>
              <a:avLst/>
              <a:gdLst/>
              <a:ahLst/>
              <a:cxnLst/>
              <a:rect l="l" t="t" r="r" b="b"/>
              <a:pathLst>
                <a:path w="272761" h="181840" extrusionOk="0">
                  <a:moveTo>
                    <a:pt x="0" y="0"/>
                  </a:moveTo>
                  <a:lnTo>
                    <a:pt x="345498" y="181841"/>
                  </a:lnTo>
                </a:path>
              </a:pathLst>
            </a:custGeom>
            <a:noFill/>
            <a:ln w="54550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493" y="4834534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2638" y="1021107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235"/>
          <p:cNvSpPr txBox="1"/>
          <p:nvPr/>
        </p:nvSpPr>
        <p:spPr>
          <a:xfrm>
            <a:off x="5619296" y="3171549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Presentation is Prepared by</a:t>
            </a:r>
            <a:endParaRPr/>
          </a:p>
        </p:txBody>
      </p:sp>
      <p:sp>
        <p:nvSpPr>
          <p:cNvPr id="1813" name="Google Shape;1813;p235"/>
          <p:cNvSpPr/>
          <p:nvPr/>
        </p:nvSpPr>
        <p:spPr>
          <a:xfrm>
            <a:off x="0" y="0"/>
            <a:ext cx="61707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35"/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35"/>
          <p:cNvSpPr/>
          <p:nvPr/>
        </p:nvSpPr>
        <p:spPr>
          <a:xfrm rot="-54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35"/>
          <p:cNvSpPr txBox="1"/>
          <p:nvPr/>
        </p:nvSpPr>
        <p:spPr>
          <a:xfrm>
            <a:off x="6804231" y="3689092"/>
            <a:ext cx="3197019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4400" dirty="0" smtClean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Group 12</a:t>
            </a:r>
            <a:endParaRPr dirty="0"/>
          </a:p>
        </p:txBody>
      </p:sp>
      <p:pic>
        <p:nvPicPr>
          <p:cNvPr id="1817" name="Google Shape;1817;p235" descr="Pencil"/>
          <p:cNvPicPr preferRelativeResize="0"/>
          <p:nvPr/>
        </p:nvPicPr>
        <p:blipFill rotWithShape="1">
          <a:blip r:embed="rId5">
            <a:alphaModFix/>
          </a:blip>
          <a:srcRect t="19" b="19"/>
          <a:stretch/>
        </p:blipFill>
        <p:spPr>
          <a:xfrm>
            <a:off x="2308215" y="2126949"/>
            <a:ext cx="2453185" cy="24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235"/>
          <p:cNvSpPr/>
          <p:nvPr/>
        </p:nvSpPr>
        <p:spPr>
          <a:xfrm>
            <a:off x="160205" y="1887156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35"/>
          <p:cNvSpPr/>
          <p:nvPr/>
        </p:nvSpPr>
        <p:spPr>
          <a:xfrm>
            <a:off x="160205" y="4738559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0" name="Google Shape;1820;p235"/>
          <p:cNvCxnSpPr/>
          <p:nvPr/>
        </p:nvCxnSpPr>
        <p:spPr>
          <a:xfrm>
            <a:off x="308538" y="2149023"/>
            <a:ext cx="0" cy="2643686"/>
          </a:xfrm>
          <a:prstGeom prst="straightConnector1">
            <a:avLst/>
          </a:prstGeom>
          <a:noFill/>
          <a:ln w="136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2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7337" y="1699968"/>
            <a:ext cx="4962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235"/>
          <p:cNvSpPr/>
          <p:nvPr/>
        </p:nvSpPr>
        <p:spPr>
          <a:xfrm>
            <a:off x="11544000" y="1323631"/>
            <a:ext cx="474936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7077" y="0"/>
            <a:ext cx="11574923" cy="6858000"/>
          </a:xfrm>
          <a:prstGeom prst="rect">
            <a:avLst/>
          </a:prstGeom>
          <a:blipFill>
            <a:blip r:embed="rId8">
              <a:alphaModFix amt="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738" y="332324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237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7" name="Google Shape;1847;p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393" y="332324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237"/>
          <p:cNvSpPr/>
          <p:nvPr/>
        </p:nvSpPr>
        <p:spPr>
          <a:xfrm>
            <a:off x="2109734" y="6554490"/>
            <a:ext cx="968718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Lora"/>
              <a:buNone/>
            </a:pPr>
            <a:r>
              <a:rPr lang="en-GB" sz="800" b="0" i="0" u="none" strike="noStrike" cap="none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*</a:t>
            </a:r>
            <a:r>
              <a:rPr lang="en-GB" sz="800" b="0" i="1" u="none" strike="noStrike" cap="none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PowerPoint is a registered trademark of Microsoft Corporation in the United States and/or other countries. We are not affiliated, connected or associated with Microsoft Corporation or Google Inc.</a:t>
            </a:r>
            <a:endParaRPr sz="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9" name="Google Shape;1849;p237" descr="Connec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914" y="164357"/>
            <a:ext cx="1773473" cy="177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37" descr="Presentation with bar chart RTL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907" y="105109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37"/>
          <p:cNvSpPr txBox="1"/>
          <p:nvPr/>
        </p:nvSpPr>
        <p:spPr>
          <a:xfrm>
            <a:off x="4855649" y="5805659"/>
            <a:ext cx="289703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endParaRPr sz="2800" b="0" i="0" u="none" strike="noStrike" cap="none" dirty="0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56" name="Google Shape;1856;p237"/>
          <p:cNvSpPr txBox="1"/>
          <p:nvPr/>
        </p:nvSpPr>
        <p:spPr>
          <a:xfrm>
            <a:off x="8230914" y="5805659"/>
            <a:ext cx="289703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endParaRPr sz="2800" b="0" i="0" u="none" strike="noStrike" cap="none" dirty="0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57" name="Google Shape;1857;p237"/>
          <p:cNvSpPr txBox="1"/>
          <p:nvPr/>
        </p:nvSpPr>
        <p:spPr>
          <a:xfrm>
            <a:off x="861549" y="5859092"/>
            <a:ext cx="3601930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endParaRPr sz="2800" b="0" i="0" u="none" strike="noStrike" cap="none" dirty="0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58" name="Google Shape;1858;p237"/>
          <p:cNvSpPr txBox="1"/>
          <p:nvPr/>
        </p:nvSpPr>
        <p:spPr>
          <a:xfrm>
            <a:off x="3018954" y="472307"/>
            <a:ext cx="602932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Kalam"/>
              <a:buNone/>
            </a:pPr>
            <a:r>
              <a:rPr lang="en-GB" sz="3600" b="1" i="0" u="none" strike="noStrike" cap="none" dirty="0" smtClean="0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References:</a:t>
            </a:r>
            <a:endParaRPr sz="3600" b="1" i="0" u="none" strike="noStrike" cap="none" dirty="0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738" y="998318"/>
            <a:ext cx="5232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Sources of Data:</a:t>
            </a:r>
            <a:endParaRPr lang="en-IN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1907" y="1575582"/>
            <a:ext cx="948604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IN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Areppim</a:t>
            </a:r>
            <a:endParaRPr lang="en-IN" sz="20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  <a:hlinkClick r:id="rId8"/>
              </a:rPr>
              <a:t>https</a:t>
            </a: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  <a:hlinkClick r:id="rId8"/>
              </a:rPr>
              <a:t>://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  <a:hlinkClick r:id="rId8"/>
              </a:rPr>
              <a:t>stats.areppim.com/stats/links_billionairexlists.htm</a:t>
            </a:r>
            <a:endParaRPr lang="en-IN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bg1"/>
              </a:buClr>
            </a:pPr>
            <a:r>
              <a:rPr lang="en-IN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Wikipedia</a:t>
            </a:r>
            <a:endParaRPr lang="en-IN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chemeClr val="bg1"/>
                </a:solidFill>
                <a:hlinkClick r:id="rId9"/>
              </a:rPr>
              <a:t>https://www.wikipedia.org/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IN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IN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World Bank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hlinkClick r:id="rId9"/>
              </a:rPr>
              <a:t>https://data.worldbank.org/indicator/NY.GDP.MKTP.KD.ZG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hlinkClick r:id="rId10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10"/>
              </a:rPr>
              <a:t>data.worldbank.org/indicator/NY.GDP.MKTP.CD</a:t>
            </a:r>
            <a:endParaRPr lang="en-IN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77737" y="3949424"/>
            <a:ext cx="52325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Took Help from: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+mj-lt"/>
                <a:hlinkClick r:id="rId11"/>
              </a:rPr>
              <a:t>https://r-graph-gallery.com</a:t>
            </a:r>
            <a:r>
              <a:rPr lang="en-IN" dirty="0" smtClean="0">
                <a:solidFill>
                  <a:schemeClr val="bg1"/>
                </a:solidFill>
                <a:latin typeface="+mj-lt"/>
                <a:hlinkClick r:id="rId11"/>
              </a:rPr>
              <a:t>/</a:t>
            </a:r>
            <a:endParaRPr lang="en-IN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+mj-lt"/>
                <a:hlinkClick r:id="rId12"/>
              </a:rPr>
              <a:t>https://stackoverflow.com</a:t>
            </a:r>
            <a:r>
              <a:rPr lang="en-IN" dirty="0" smtClean="0">
                <a:solidFill>
                  <a:schemeClr val="bg1"/>
                </a:solidFill>
                <a:latin typeface="+mj-lt"/>
                <a:hlinkClick r:id="rId12"/>
              </a:rPr>
              <a:t>/</a:t>
            </a:r>
            <a:endParaRPr lang="en-IN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+mj-lt"/>
                <a:hlinkClick r:id="rId13"/>
              </a:rPr>
              <a:t>https://shiny.rstudio.com/gallery</a:t>
            </a:r>
            <a:r>
              <a:rPr lang="en-IN" dirty="0" smtClean="0">
                <a:solidFill>
                  <a:schemeClr val="bg1"/>
                </a:solidFill>
                <a:latin typeface="+mj-lt"/>
                <a:hlinkClick r:id="rId13"/>
              </a:rPr>
              <a:t>/</a:t>
            </a:r>
            <a:endParaRPr lang="en-IN" dirty="0" smtClean="0">
              <a:solidFill>
                <a:schemeClr val="bg1"/>
              </a:solidFill>
              <a:latin typeface="+mj-lt"/>
            </a:endParaRPr>
          </a:p>
          <a:p>
            <a:pPr>
              <a:buClr>
                <a:schemeClr val="bg1"/>
              </a:buClr>
            </a:pPr>
            <a:endParaRPr lang="en-IN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99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6" name="Google Shape;996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442" y="6115749"/>
            <a:ext cx="1486201" cy="8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1673" y="69745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99"/>
          <p:cNvSpPr txBox="1"/>
          <p:nvPr/>
        </p:nvSpPr>
        <p:spPr>
          <a:xfrm>
            <a:off x="311092" y="1927177"/>
            <a:ext cx="5203443" cy="131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E5E5E5"/>
              </a:buClr>
              <a:buSzPts val="1800"/>
            </a:pPr>
            <a:r>
              <a:rPr lang="en-US" sz="1800" b="1" i="0" u="none" strike="noStrike" cap="none" dirty="0" smtClean="0">
                <a:solidFill>
                  <a:srgbClr val="E5E5E5"/>
                </a:solidFill>
                <a:latin typeface="Raleway"/>
                <a:ea typeface="Raleway"/>
                <a:cs typeface="Raleway"/>
                <a:sym typeface="Raleway"/>
              </a:rPr>
              <a:t>There is much curiosity about the rich, where they come from, who are they and how they come to </a:t>
            </a:r>
            <a:r>
              <a:rPr lang="en-US" sz="1800" b="1" dirty="0">
                <a:solidFill>
                  <a:srgbClr val="E5E5E5"/>
                </a:solidFill>
                <a:latin typeface="Raleway"/>
                <a:ea typeface="Raleway"/>
                <a:cs typeface="Raleway"/>
                <a:sym typeface="Raleway"/>
              </a:rPr>
              <a:t>be. We try to answer </a:t>
            </a:r>
            <a:r>
              <a:rPr lang="en-US" sz="1800" b="1" dirty="0" smtClean="0">
                <a:solidFill>
                  <a:srgbClr val="E5E5E5"/>
                </a:solidFill>
                <a:latin typeface="Raleway"/>
                <a:ea typeface="Raleway"/>
                <a:cs typeface="Raleway"/>
                <a:sym typeface="Raleway"/>
              </a:rPr>
              <a:t>such questi0ns </a:t>
            </a:r>
            <a:r>
              <a:rPr lang="en-US" sz="1800" b="1" dirty="0">
                <a:solidFill>
                  <a:srgbClr val="E5E5E5"/>
                </a:solidFill>
                <a:latin typeface="Raleway"/>
                <a:ea typeface="Raleway"/>
                <a:cs typeface="Raleway"/>
                <a:sym typeface="Raleway"/>
              </a:rPr>
              <a:t>about top billionaires of the world.</a:t>
            </a:r>
            <a:endParaRPr sz="1800" b="1" i="0" u="none" strike="noStrike" cap="none" dirty="0">
              <a:solidFill>
                <a:srgbClr val="E5E5E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9" name="Google Shape;999;p199"/>
          <p:cNvSpPr txBox="1"/>
          <p:nvPr/>
        </p:nvSpPr>
        <p:spPr>
          <a:xfrm>
            <a:off x="311092" y="620437"/>
            <a:ext cx="5713085" cy="45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did we choose this project?</a:t>
            </a:r>
            <a:endParaRPr sz="40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1" name="Google Shape;1001;p199"/>
          <p:cNvSpPr/>
          <p:nvPr/>
        </p:nvSpPr>
        <p:spPr>
          <a:xfrm rot="-1944089">
            <a:off x="6977467" y="567421"/>
            <a:ext cx="515725" cy="411274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99"/>
          <p:cNvSpPr/>
          <p:nvPr/>
        </p:nvSpPr>
        <p:spPr>
          <a:xfrm rot="-1944089">
            <a:off x="6827823" y="359748"/>
            <a:ext cx="222583" cy="179307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 rot="20736682">
            <a:off x="5702316" y="891622"/>
            <a:ext cx="4719920" cy="77128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 rot="21226653">
            <a:off x="6946092" y="1759457"/>
            <a:ext cx="4761142" cy="38753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 rot="21194232">
            <a:off x="6175479" y="2395635"/>
            <a:ext cx="5550292" cy="76753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 rot="21154694">
            <a:off x="6301982" y="3314060"/>
            <a:ext cx="5433595" cy="52343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 rot="526197">
            <a:off x="6342491" y="4472371"/>
            <a:ext cx="5334755" cy="52581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 rot="312231">
            <a:off x="431100" y="3665385"/>
            <a:ext cx="5597028" cy="66551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 rot="21269215">
            <a:off x="544218" y="5646708"/>
            <a:ext cx="5076834" cy="535835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 rot="318454">
            <a:off x="434030" y="4686791"/>
            <a:ext cx="5297212" cy="72255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364810" y="5391186"/>
            <a:ext cx="504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pperplate Gothic Bold" panose="020E0705020206020404" pitchFamily="34" charset="0"/>
              </a:rPr>
              <a:t>Here we can see why…</a:t>
            </a:r>
            <a:endParaRPr lang="en-IN" sz="28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29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16" name="Google Shape;1316;p217" descr="Boo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939" y="34754"/>
            <a:ext cx="1430709" cy="143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2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217"/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17"/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17"/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2" name="Google Shape;1322;p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2246" y="5436975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14794" y="1408218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217"/>
          <p:cNvSpPr txBox="1"/>
          <p:nvPr/>
        </p:nvSpPr>
        <p:spPr>
          <a:xfrm>
            <a:off x="523325" y="1704767"/>
            <a:ext cx="10970548" cy="310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aleway"/>
              <a:buNone/>
            </a:pPr>
            <a:r>
              <a:rPr lang="en-US" sz="4800" b="1" i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About the data</a:t>
            </a:r>
            <a:endParaRPr sz="4800" b="1" i="1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1" name="Google Shape;1461;p217"/>
          <p:cNvSpPr/>
          <p:nvPr/>
        </p:nvSpPr>
        <p:spPr>
          <a:xfrm>
            <a:off x="7921180" y="4443061"/>
            <a:ext cx="25019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p217" descr="Open quotation mar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800000">
            <a:off x="8965931" y="503946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09080" y="139134"/>
            <a:ext cx="11901267" cy="65800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 rot="10800000" flipH="1" flipV="1">
            <a:off x="284870" y="465565"/>
            <a:ext cx="750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Source of the Data: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2871" y="1270103"/>
            <a:ext cx="2039815" cy="561694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161766" y="1304853"/>
            <a:ext cx="847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Which provides data in a simple format</a:t>
            </a:r>
          </a:p>
          <a:p>
            <a:endParaRPr lang="en-US" sz="1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2871" y="2741198"/>
            <a:ext cx="6189786" cy="333064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012871" y="1995707"/>
            <a:ext cx="94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This link provides data of top 500 Billionaires of past 10 years: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https://stats.areppim.com/stats/links_billionairexlists.htm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09080" y="139134"/>
            <a:ext cx="11901267" cy="65800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09489" y="309489"/>
            <a:ext cx="687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Extracting the Data: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34572" y="1125117"/>
            <a:ext cx="2124222" cy="205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 Rounded MT Bold" panose="020F0704030504030204" pitchFamily="34" charset="0"/>
              </a:rPr>
              <a:t>Using R libraries </a:t>
            </a:r>
          </a:p>
          <a:p>
            <a:pPr algn="ctr"/>
            <a:r>
              <a:rPr lang="en-US" sz="2000" dirty="0" err="1">
                <a:latin typeface="Arial Rounded MT Bold" panose="020F0704030504030204" pitchFamily="34" charset="0"/>
              </a:rPr>
              <a:t>r</a:t>
            </a:r>
            <a:r>
              <a:rPr lang="en-US" sz="2000" dirty="0" err="1" smtClean="0">
                <a:latin typeface="Arial Rounded MT Bold" panose="020F0704030504030204" pitchFamily="34" charset="0"/>
              </a:rPr>
              <a:t>vest</a:t>
            </a:r>
            <a:r>
              <a:rPr lang="en-US" sz="2000" dirty="0" smtClean="0">
                <a:latin typeface="Arial Rounded MT Bold" panose="020F0704030504030204" pitchFamily="34" charset="0"/>
              </a:rPr>
              <a:t> and </a:t>
            </a:r>
            <a:r>
              <a:rPr lang="en-US" sz="2000" dirty="0" err="1" smtClean="0">
                <a:latin typeface="Arial Rounded MT Bold" panose="020F0704030504030204" pitchFamily="34" charset="0"/>
              </a:rPr>
              <a:t>tidyverse</a:t>
            </a:r>
            <a:r>
              <a:rPr lang="en-US" sz="2000" dirty="0" smtClean="0">
                <a:latin typeface="Arial Rounded MT Bold" panose="020F0704030504030204" pitchFamily="34" charset="0"/>
              </a:rPr>
              <a:t> 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15" name="Google Shape;1033;p202"/>
          <p:cNvSpPr/>
          <p:nvPr/>
        </p:nvSpPr>
        <p:spPr>
          <a:xfrm>
            <a:off x="2767874" y="1828357"/>
            <a:ext cx="1009410" cy="647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59365" y="1125117"/>
            <a:ext cx="2124222" cy="205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 Rounded MT Bold" panose="020F0704030504030204" pitchFamily="34" charset="0"/>
              </a:rPr>
              <a:t>Used </a:t>
            </a:r>
            <a:r>
              <a:rPr lang="en-US" sz="2000" dirty="0" err="1" smtClean="0">
                <a:latin typeface="Arial Rounded MT Bold" panose="020F0704030504030204" pitchFamily="34" charset="0"/>
              </a:rPr>
              <a:t>html_table</a:t>
            </a:r>
            <a:r>
              <a:rPr lang="en-US" sz="2000" dirty="0" smtClean="0">
                <a:latin typeface="Arial Rounded MT Bold" panose="020F0704030504030204" pitchFamily="34" charset="0"/>
              </a:rPr>
              <a:t> to extract tables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17" name="Google Shape;1033;p202"/>
          <p:cNvSpPr/>
          <p:nvPr/>
        </p:nvSpPr>
        <p:spPr>
          <a:xfrm>
            <a:off x="6138926" y="1828357"/>
            <a:ext cx="1009410" cy="647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194968" y="1076807"/>
            <a:ext cx="2124222" cy="205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 Rounded MT Bold" panose="020F0704030504030204" pitchFamily="34" charset="0"/>
              </a:rPr>
              <a:t>Cleaned and formatted the data using </a:t>
            </a:r>
            <a:r>
              <a:rPr lang="en-US" sz="2000" dirty="0" err="1" smtClean="0">
                <a:latin typeface="Arial Rounded MT Bold" panose="020F0704030504030204" pitchFamily="34" charset="0"/>
              </a:rPr>
              <a:t>dplyr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23" name="Google Shape;1033;p202"/>
          <p:cNvSpPr/>
          <p:nvPr/>
        </p:nvSpPr>
        <p:spPr>
          <a:xfrm>
            <a:off x="4746346" y="4301526"/>
            <a:ext cx="1009410" cy="647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1868" y="3348006"/>
            <a:ext cx="4168707" cy="2795514"/>
          </a:xfrm>
          <a:prstGeom prst="rect">
            <a:avLst/>
          </a:prstGeom>
          <a:blipFill dpi="0" rotWithShape="1">
            <a:blip r:embed="rId7"/>
            <a:srcRect/>
            <a:stretch>
              <a:fillRect b="-466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918000" y="3370514"/>
            <a:ext cx="5111071" cy="2509763"/>
          </a:xfrm>
          <a:prstGeom prst="rect">
            <a:avLst/>
          </a:prstGeom>
          <a:blipFill>
            <a:blip r:embed="rId8"/>
            <a:srcRect/>
            <a:stretch>
              <a:fillRect b="-946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6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3730" y="1442920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0728865" y="3350469"/>
            <a:ext cx="447080" cy="1695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-42202"/>
            <a:ext cx="12192000" cy="685800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09489" y="309489"/>
            <a:ext cx="8834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To study the </a:t>
            </a:r>
            <a:r>
              <a:rPr lang="en-US" sz="4000" b="1" dirty="0">
                <a:solidFill>
                  <a:schemeClr val="bg1"/>
                </a:solidFill>
                <a:latin typeface="Raleway" panose="020B0604020202020204" charset="0"/>
              </a:rPr>
              <a:t>Relation between Billionaire’s &amp; Country’s </a:t>
            </a:r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Wealth 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489" y="1632928"/>
            <a:ext cx="97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have extracted recent data about the Country’s wealth of the year 2021 to complement our data.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489" y="2370605"/>
            <a:ext cx="62882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Source: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  <a:hlinkClick r:id="rId7"/>
              </a:rPr>
              <a:t>https://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  <a:hlinkClick r:id="rId7"/>
              </a:rPr>
              <a:t>data.worldbank.org/indicator/NY.GDP.MKTP.KD.ZG</a:t>
            </a:r>
            <a:endParaRPr lang="en-IN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  <a:hlinkClick r:id="rId8"/>
              </a:rPr>
              <a:t>https://</a:t>
            </a:r>
            <a:r>
              <a:rPr lang="en-IN" dirty="0" smtClean="0">
                <a:solidFill>
                  <a:schemeClr val="bg1"/>
                </a:solidFill>
                <a:latin typeface="Arial Rounded MT Bold" panose="020F0704030504030204" pitchFamily="34" charset="0"/>
                <a:hlinkClick r:id="rId8"/>
              </a:rPr>
              <a:t>data.worldbank.org/indicator/NY.GDP.MKTP.CD</a:t>
            </a:r>
            <a:endParaRPr lang="en-IN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3169" y="2370605"/>
            <a:ext cx="3756074" cy="977506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06688" y="3636993"/>
            <a:ext cx="3784210" cy="2832509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Google Shape;1033;p202"/>
          <p:cNvSpPr/>
          <p:nvPr/>
        </p:nvSpPr>
        <p:spPr>
          <a:xfrm>
            <a:off x="4156571" y="4656405"/>
            <a:ext cx="668647" cy="52104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90891" y="3812345"/>
            <a:ext cx="6980715" cy="243371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45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03"/>
          <p:cNvSpPr/>
          <p:nvPr/>
        </p:nvSpPr>
        <p:spPr>
          <a:xfrm>
            <a:off x="5912129" y="5970393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03"/>
          <p:cNvSpPr txBox="1"/>
          <p:nvPr/>
        </p:nvSpPr>
        <p:spPr>
          <a:xfrm>
            <a:off x="420528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7" name="Google Shape;1057;p203"/>
          <p:cNvSpPr txBox="1"/>
          <p:nvPr/>
        </p:nvSpPr>
        <p:spPr>
          <a:xfrm>
            <a:off x="6298921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3559" y="364155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Challenges faced: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1043" y="1744176"/>
            <a:ext cx="4165835" cy="4216231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09489" y="1072041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Ages were not there in 2021 and 2019 tables.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2498" y="412686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Solution: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2130" y="1072041"/>
            <a:ext cx="448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extracted ages using the “Names” of the billionaires from Wikipedia.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5675" y="1913206"/>
            <a:ext cx="5021531" cy="391081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0396026" y="675249"/>
            <a:ext cx="1059347" cy="106892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03"/>
          <p:cNvSpPr/>
          <p:nvPr/>
        </p:nvSpPr>
        <p:spPr>
          <a:xfrm>
            <a:off x="11455373" y="6225228"/>
            <a:ext cx="335149" cy="335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203"/>
          <p:cNvSpPr/>
          <p:nvPr/>
        </p:nvSpPr>
        <p:spPr>
          <a:xfrm>
            <a:off x="183559" y="3167263"/>
            <a:ext cx="473938" cy="4739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203"/>
          <p:cNvSpPr/>
          <p:nvPr/>
        </p:nvSpPr>
        <p:spPr>
          <a:xfrm>
            <a:off x="5912129" y="5970393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203"/>
          <p:cNvSpPr txBox="1"/>
          <p:nvPr/>
        </p:nvSpPr>
        <p:spPr>
          <a:xfrm>
            <a:off x="420528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203"/>
          <p:cNvSpPr txBox="1"/>
          <p:nvPr/>
        </p:nvSpPr>
        <p:spPr>
          <a:xfrm>
            <a:off x="6298922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rgbClr val="FFC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4" name="Google Shape;105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982" y="419366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580" y="2952855"/>
            <a:ext cx="485254" cy="102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03"/>
          <p:cNvSpPr txBox="1"/>
          <p:nvPr/>
        </p:nvSpPr>
        <p:spPr>
          <a:xfrm>
            <a:off x="463234" y="3678854"/>
            <a:ext cx="5491600" cy="4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/>
              <a:buNone/>
            </a:pPr>
            <a:endParaRPr sz="2400" b="1" i="0" u="none" strike="noStrike" cap="none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7" name="Google Shape;1057;p203"/>
          <p:cNvSpPr txBox="1"/>
          <p:nvPr/>
        </p:nvSpPr>
        <p:spPr>
          <a:xfrm>
            <a:off x="6298921" y="4190445"/>
            <a:ext cx="54916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83559" y="364155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Challenges faced: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282" y="1877708"/>
            <a:ext cx="4165835" cy="4216231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09489" y="1072041"/>
            <a:ext cx="530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Source of wealth was not categorized in 2011-2018 data. 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2498" y="412686"/>
            <a:ext cx="572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Raleway" panose="020B0604020202020204" charset="0"/>
              </a:rPr>
              <a:t>Solution:</a:t>
            </a:r>
            <a:endParaRPr lang="en-IN" sz="4000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2129" y="1072041"/>
            <a:ext cx="587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We mapped those unique categories to the following 14 categories.</a:t>
            </a:r>
            <a:endParaRPr lang="en-IN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54233" y="1841820"/>
            <a:ext cx="3032756" cy="478044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2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ur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943</Words>
  <Application>Microsoft Office PowerPoint</Application>
  <PresentationFormat>Widescreen</PresentationFormat>
  <Paragraphs>131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Copperplate Gothic Bold</vt:lpstr>
      <vt:lpstr>Bauhaus 93</vt:lpstr>
      <vt:lpstr>Kalam</vt:lpstr>
      <vt:lpstr>Noto Sans Symbols</vt:lpstr>
      <vt:lpstr>Wingdings</vt:lpstr>
      <vt:lpstr>Calibri</vt:lpstr>
      <vt:lpstr>Raleway</vt:lpstr>
      <vt:lpstr>Arial</vt:lpstr>
      <vt:lpstr>Arial Rounded MT Bold</vt:lpstr>
      <vt:lpstr>Harlow Solid Italic</vt:lpstr>
      <vt:lpstr>Roboto</vt:lpstr>
      <vt:lpstr>Lora</vt:lpstr>
      <vt:lpstr>Engravers MT</vt:lpstr>
      <vt:lpstr>Office Theme</vt:lpstr>
      <vt:lpstr>1_Office Theme</vt:lpstr>
      <vt:lpstr>4_Office Theme</vt:lpstr>
      <vt:lpstr>2_Office Theme</vt:lpstr>
      <vt:lpstr>5_Office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Niranjan Dey</cp:lastModifiedBy>
  <cp:revision>84</cp:revision>
  <dcterms:modified xsi:type="dcterms:W3CDTF">2022-11-14T10:32:42Z</dcterms:modified>
</cp:coreProperties>
</file>